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charts/colors4.xml" ContentType="application/vnd.ms-office.chartcolorstyle+xml"/>
  <Override PartName="/ppt/charts/colors5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8" r:id="rId5"/>
    <p:sldId id="260" r:id="rId6"/>
    <p:sldId id="262" r:id="rId7"/>
    <p:sldId id="263" r:id="rId8"/>
    <p:sldId id="264" r:id="rId9"/>
    <p:sldId id="266" r:id="rId10"/>
    <p:sldId id="270" r:id="rId11"/>
    <p:sldId id="269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11732299-7CEB-4026-AF00-57EC07BCDE51}">
          <p14:sldIdLst>
            <p14:sldId id="256"/>
            <p14:sldId id="257"/>
            <p14:sldId id="258"/>
            <p14:sldId id="268"/>
            <p14:sldId id="260"/>
            <p14:sldId id="262"/>
            <p14:sldId id="263"/>
            <p14:sldId id="264"/>
            <p14:sldId id="266"/>
            <p14:sldId id="267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3333" autoAdjust="0"/>
  </p:normalViewPr>
  <p:slideViewPr>
    <p:cSldViewPr snapToGrid="0">
      <p:cViewPr varScale="1">
        <p:scale>
          <a:sx n="108" d="100"/>
          <a:sy n="108" d="100"/>
        </p:scale>
        <p:origin x="-636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3322052200130237E-2"/>
          <c:y val="4.0649828733813093E-2"/>
          <c:w val="0.92886700604321171"/>
          <c:h val="0.840429749828351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F7E-4168-AB5C-81418008DBE3}"/>
              </c:ext>
            </c:extLst>
          </c:dPt>
          <c:dPt>
            <c:idx val="1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F7E-4168-AB5C-81418008DBE3}"/>
              </c:ext>
            </c:extLst>
          </c:dPt>
          <c:dPt>
            <c:idx val="2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F7E-4168-AB5C-81418008DBE3}"/>
              </c:ext>
            </c:extLst>
          </c:dPt>
          <c:dLbls>
            <c:dLbl>
              <c:idx val="0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1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F7E-4168-AB5C-81418008DBE3}"/>
                </c:ext>
              </c:extLst>
            </c:dLbl>
            <c:dLbl>
              <c:idx val="1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1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F7E-4168-AB5C-81418008DBE3}"/>
                </c:ext>
              </c:extLst>
            </c:dLbl>
            <c:dLbl>
              <c:idx val="2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1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F7E-4168-AB5C-81418008DBE3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ЛПХ и ИЖС</c:v>
                </c:pt>
                <c:pt idx="1">
                  <c:v>сельхозиспользование</c:v>
                </c:pt>
                <c:pt idx="2">
                  <c:v>прочие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0.62000000000000011</c:v>
                </c:pt>
                <c:pt idx="1">
                  <c:v>0.26</c:v>
                </c:pt>
                <c:pt idx="2">
                  <c:v>0.12000000000000001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F7E-4168-AB5C-81418008DBE3}"/>
            </c:ext>
          </c:extLst>
        </c:ser>
      </c:pie3DChart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12444391245307226"/>
          <c:y val="0.81202968548328525"/>
          <c:w val="0.78943577472825288"/>
          <c:h val="0.1723525533297764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0442172243905722E-2"/>
          <c:y val="3.556636969344782E-2"/>
          <c:w val="0.93152815481203788"/>
          <c:h val="0.6703144757763541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земельные участки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13</c:v>
                </c:pt>
                <c:pt idx="2">
                  <c:v>5</c:v>
                </c:pt>
                <c:pt idx="3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2A2-4DA5-9729-34D3FE02E554}"/>
            </c:ext>
          </c:extLst>
        </c:ser>
        <c:dLbls>
          <c:showVal val="1"/>
        </c:dLbls>
        <c:gapWidth val="219"/>
        <c:overlap val="-27"/>
        <c:axId val="156291072"/>
        <c:axId val="156292608"/>
      </c:barChart>
      <c:catAx>
        <c:axId val="15629107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292608"/>
        <c:crosses val="autoZero"/>
        <c:auto val="1"/>
        <c:lblAlgn val="ctr"/>
        <c:lblOffset val="100"/>
      </c:catAx>
      <c:valAx>
        <c:axId val="156292608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291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solidFill>
        <a:schemeClr val="accent1">
          <a:alpha val="93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720294597370474E-2"/>
          <c:y val="6.3973816176795109E-2"/>
          <c:w val="0.93152815481203788"/>
          <c:h val="0.6176027813521746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земельные участки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6</c:v>
                </c:pt>
                <c:pt idx="2">
                  <c:v>1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2A2-4DA5-9729-34D3FE02E554}"/>
            </c:ext>
          </c:extLst>
        </c:ser>
        <c:dLbls>
          <c:showVal val="1"/>
        </c:dLbls>
        <c:gapWidth val="219"/>
        <c:overlap val="-27"/>
        <c:axId val="156382720"/>
        <c:axId val="156384256"/>
      </c:barChart>
      <c:catAx>
        <c:axId val="15638272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384256"/>
        <c:crosses val="autoZero"/>
        <c:auto val="1"/>
        <c:lblAlgn val="ctr"/>
        <c:lblOffset val="100"/>
      </c:catAx>
      <c:valAx>
        <c:axId val="15638425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38272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solidFill>
        <a:schemeClr val="accent1">
          <a:alpha val="93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294733403843418E-2"/>
          <c:y val="9.9042621488859478E-2"/>
          <c:w val="0.9307636075663217"/>
          <c:h val="0.6443590258921826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1"/>
              <c:layout>
                <c:manualLayout>
                  <c:x val="-7.5468700742930958E-3"/>
                  <c:y val="0"/>
                </c:manualLayout>
              </c:layout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аренда земельных участков</c:v>
                </c:pt>
                <c:pt idx="1">
                  <c:v>аренда имущества</c:v>
                </c:pt>
                <c:pt idx="2">
                  <c:v>продажа земельных участков</c:v>
                </c:pt>
                <c:pt idx="3">
                  <c:v>коммерческий найм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3337</c:v>
                </c:pt>
                <c:pt idx="1">
                  <c:v>547</c:v>
                </c:pt>
                <c:pt idx="2">
                  <c:v>513</c:v>
                </c:pt>
                <c:pt idx="3">
                  <c:v>35.6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0AD-4104-B4C4-689C37A4371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dLbl>
              <c:idx val="2"/>
              <c:layout>
                <c:manualLayout>
                  <c:x val="-1.006249343239079E-2"/>
                  <c:y val="7.7503232352656411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1.257811679048849E-3"/>
                  <c:y val="-1.5500646470531275E-2"/>
                </c:manualLayout>
              </c:layout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аренда земельных участков</c:v>
                </c:pt>
                <c:pt idx="1">
                  <c:v>аренда имущества</c:v>
                </c:pt>
                <c:pt idx="2">
                  <c:v>продажа земельных участков</c:v>
                </c:pt>
                <c:pt idx="3">
                  <c:v>коммерческий найм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4106</c:v>
                </c:pt>
                <c:pt idx="1">
                  <c:v>606</c:v>
                </c:pt>
                <c:pt idx="2">
                  <c:v>1071</c:v>
                </c:pt>
                <c:pt idx="3">
                  <c:v>86.6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0AD-4104-B4C4-689C37A4371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dLbls>
            <c:dLbl>
              <c:idx val="0"/>
              <c:layout>
                <c:manualLayout>
                  <c:x val="7.5468700742930932E-3"/>
                  <c:y val="-5.1668821568437596E-3"/>
                </c:manualLayout>
              </c:layout>
              <c:tx>
                <c:rich>
                  <a:bodyPr/>
                  <a:lstStyle/>
                  <a:p>
                    <a:r>
                      <a:rPr lang="en-US" b="1" i="0" baseline="0" dirty="0"/>
                      <a:t>3812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-1.257811679048849E-3"/>
                  <c:y val="2.5834410784218807E-3"/>
                </c:manualLayout>
              </c:layout>
              <c:showVal val="1"/>
            </c:dLbl>
            <c:dLbl>
              <c:idx val="2"/>
              <c:layout>
                <c:manualLayout>
                  <c:x val="9.2238457583715956E-17"/>
                  <c:y val="-5.1668821568437596E-3"/>
                </c:manualLayout>
              </c:layout>
              <c:showVal val="1"/>
            </c:dLbl>
            <c:dLbl>
              <c:idx val="3"/>
              <c:layout>
                <c:manualLayout>
                  <c:x val="3.773435037146547E-3"/>
                  <c:y val="-3.3584734019484433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 i="0" baseline="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аренда земельных участков</c:v>
                </c:pt>
                <c:pt idx="1">
                  <c:v>аренда имущества</c:v>
                </c:pt>
                <c:pt idx="2">
                  <c:v>продажа земельных участков</c:v>
                </c:pt>
                <c:pt idx="3">
                  <c:v>коммерческий найм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3812</c:v>
                </c:pt>
                <c:pt idx="1">
                  <c:v>783</c:v>
                </c:pt>
                <c:pt idx="2">
                  <c:v>1088</c:v>
                </c:pt>
                <c:pt idx="3">
                  <c:v>115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2025 год</c:v>
                </c:pt>
              </c:strCache>
            </c:strRef>
          </c:tx>
          <c:dLbls>
            <c:dLbl>
              <c:idx val="0"/>
              <c:layout>
                <c:manualLayout>
                  <c:x val="1.006249343239079E-2"/>
                  <c:y val="-1.5500646470531279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-2.58344107842188E-2"/>
                </c:manualLayout>
              </c:layout>
              <c:showVal val="1"/>
            </c:dLbl>
            <c:dLbl>
              <c:idx val="2"/>
              <c:layout>
                <c:manualLayout>
                  <c:x val="7.5468700742931868E-3"/>
                  <c:y val="-5.1668821568437596E-3"/>
                </c:manualLayout>
              </c:layout>
              <c:showVal val="1"/>
            </c:dLbl>
            <c:dLbl>
              <c:idx val="3"/>
              <c:layout>
                <c:manualLayout>
                  <c:x val="3.773435037146547E-3"/>
                  <c:y val="-4.6501939411593828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аренда земельных участков</c:v>
                </c:pt>
                <c:pt idx="1">
                  <c:v>аренда имущества</c:v>
                </c:pt>
                <c:pt idx="2">
                  <c:v>продажа земельных участков</c:v>
                </c:pt>
                <c:pt idx="3">
                  <c:v>коммерческий найм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4046</c:v>
                </c:pt>
                <c:pt idx="1">
                  <c:v>803</c:v>
                </c:pt>
                <c:pt idx="2">
                  <c:v>988</c:v>
                </c:pt>
                <c:pt idx="3">
                  <c:v>153</c:v>
                </c:pt>
              </c:numCache>
            </c:numRef>
          </c:val>
        </c:ser>
        <c:dLbls>
          <c:showVal val="1"/>
        </c:dLbls>
        <c:gapWidth val="219"/>
        <c:overlap val="-27"/>
        <c:axId val="156462464"/>
        <c:axId val="156497024"/>
      </c:barChart>
      <c:catAx>
        <c:axId val="15646246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497024"/>
        <c:crosses val="autoZero"/>
        <c:auto val="1"/>
        <c:lblAlgn val="ctr"/>
        <c:lblOffset val="100"/>
      </c:catAx>
      <c:valAx>
        <c:axId val="15649702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462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3200" b="1" dirty="0">
                <a:solidFill>
                  <a:schemeClr val="bg2">
                    <a:lumMod val="75000"/>
                  </a:schemeClr>
                </a:solidFill>
              </a:rPr>
              <a:t>Сумма недоимки по арендной плате</a:t>
            </a:r>
            <a:r>
              <a:rPr lang="ru-RU" sz="3200" b="1" baseline="0" dirty="0">
                <a:solidFill>
                  <a:schemeClr val="bg2">
                    <a:lumMod val="75000"/>
                  </a:schemeClr>
                </a:solidFill>
              </a:rPr>
              <a:t> за землю</a:t>
            </a:r>
            <a:endParaRPr lang="ru-RU" sz="3200" b="1" dirty="0">
              <a:solidFill>
                <a:schemeClr val="bg2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0.18129822522972194"/>
          <c:y val="7.0312495674674323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6.2699089586348733E-2"/>
          <c:y val="0.20926221717828866"/>
          <c:w val="0.92164219464579578"/>
          <c:h val="0.55416768340346412"/>
        </c:manualLayout>
      </c:layout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на 01.01.2023 г.</c:v>
                </c:pt>
                <c:pt idx="1">
                  <c:v>на 01.01.2024 г.</c:v>
                </c:pt>
                <c:pt idx="2">
                  <c:v>на 01.01.2025 г.</c:v>
                </c:pt>
                <c:pt idx="3">
                  <c:v>на 01.01.2026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1281.2</c:v>
                </c:pt>
                <c:pt idx="1">
                  <c:v>693.5</c:v>
                </c:pt>
                <c:pt idx="2">
                  <c:v>711.6</c:v>
                </c:pt>
                <c:pt idx="3">
                  <c:v>532.4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08-4448-B1FC-0F7561BC1038}"/>
            </c:ext>
          </c:extLst>
        </c:ser>
        <c:dLbls>
          <c:showVal val="1"/>
        </c:dLbls>
        <c:marker val="1"/>
        <c:axId val="156217728"/>
        <c:axId val="156219264"/>
      </c:lineChart>
      <c:catAx>
        <c:axId val="1562177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219264"/>
        <c:crosses val="autoZero"/>
        <c:auto val="1"/>
        <c:lblAlgn val="ctr"/>
        <c:lblOffset val="100"/>
      </c:catAx>
      <c:valAx>
        <c:axId val="15621926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217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4712336389118085"/>
          <c:y val="0.90520715374631955"/>
          <c:w val="0.55287663610881999"/>
          <c:h val="5.2958435248272692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97400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6747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2565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1802849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86044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8486920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03540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3628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0034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7422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8615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6131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8039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6142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5918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7746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4807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C14A3CD-1E72-4D37-BAD8-3B78DAD28C49}" type="datetimeFigureOut">
              <a:rPr lang="ru-RU" smtClean="0"/>
              <a:pPr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91633CF-DA16-46BF-8887-2A37C54CE5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95751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AF15EDB0-581D-B3B5-A67F-0CEFD98DB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983" y="630315"/>
            <a:ext cx="10466033" cy="51845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i="1" dirty="0">
                <a:solidFill>
                  <a:schemeClr val="accent1">
                    <a:lumMod val="75000"/>
                  </a:schemeClr>
                </a:solidFill>
              </a:rPr>
              <a:t>ОТЧЁТ О РАБОТЕ</a:t>
            </a:r>
            <a:br>
              <a:rPr lang="ru-RU" sz="6600" b="1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6600" b="1" i="1" dirty="0">
                <a:solidFill>
                  <a:schemeClr val="accent1">
                    <a:lumMod val="75000"/>
                  </a:schemeClr>
                </a:solidFill>
              </a:rPr>
              <a:t> ОТДЕЛА ПО УПРАВЛЕНИЮ МУНИЦИПАЛЬНЫМ ИМУЩЕСТВОМ </a:t>
            </a:r>
            <a:br>
              <a:rPr lang="ru-RU" sz="6600" b="1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6600" b="1" i="1" dirty="0">
                <a:solidFill>
                  <a:schemeClr val="accent1">
                    <a:lumMod val="75000"/>
                  </a:schemeClr>
                </a:solidFill>
              </a:rPr>
              <a:t>ЗА </a:t>
            </a:r>
            <a:r>
              <a:rPr lang="ru-RU" sz="9800" b="1" i="1" dirty="0" smtClean="0">
                <a:solidFill>
                  <a:schemeClr val="accent1">
                    <a:lumMod val="75000"/>
                  </a:schemeClr>
                </a:solidFill>
              </a:rPr>
              <a:t>2025</a:t>
            </a:r>
            <a:r>
              <a:rPr lang="ru-RU" sz="66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6600" b="1" i="1" dirty="0">
                <a:solidFill>
                  <a:schemeClr val="accent1">
                    <a:lumMod val="75000"/>
                  </a:schemeClr>
                </a:solidFill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xmlns="" val="6960076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97115" y="3279531"/>
            <a:ext cx="6664570" cy="1213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8ef1b78ef551488a260b0753c523292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699" y="298939"/>
            <a:ext cx="7957039" cy="2329962"/>
          </a:xfrm>
          <a:prstGeom prst="rect">
            <a:avLst/>
          </a:prstGeom>
        </p:spPr>
      </p:pic>
      <p:pic>
        <p:nvPicPr>
          <p:cNvPr id="6" name="Рисунок 5" descr="slide-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9284" y="2708030"/>
            <a:ext cx="8005959" cy="380378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97577" y="168412"/>
            <a:ext cx="8534400" cy="105975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accent1"/>
                </a:solidFill>
              </a:rPr>
              <a:t>Информационная система учета земельно-имущественного комплекса  муниципальных образований НО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4195482"/>
            <a:ext cx="45719" cy="105056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Users\OUMI-KuzminyhEG\Downloads\2025-01-24_07-56-2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69732" y="8423030"/>
            <a:ext cx="5776967" cy="2907079"/>
          </a:xfrm>
          <a:prstGeom prst="rect">
            <a:avLst/>
          </a:prstGeom>
          <a:noFill/>
        </p:spPr>
      </p:pic>
      <p:pic>
        <p:nvPicPr>
          <p:cNvPr id="1028" name="Picture 4" descr="C:\Users\OUMI-KuzminyhEG\Downloads\2025-01-24_07-56-2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7987" y="1255059"/>
            <a:ext cx="10902613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D88C68D-65F4-97EB-E61A-35A5F396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775" y="2379399"/>
            <a:ext cx="10732168" cy="1507067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chemeClr val="bg2">
                    <a:lumMod val="75000"/>
                  </a:schemeClr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2747884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4E2587-F8E2-F911-25F9-CC0ECD471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853" y="168922"/>
            <a:ext cx="8996670" cy="125150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solidFill>
                  <a:schemeClr val="bg2">
                    <a:lumMod val="75000"/>
                  </a:schemeClr>
                </a:solidFill>
              </a:rPr>
              <a:t>Реестр муниципального  имущества: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C0E94D0-51C4-02B7-905C-323D86AAB0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84050" y="1587260"/>
            <a:ext cx="9223899" cy="4011283"/>
          </a:xfrm>
        </p:spPr>
        <p:txBody>
          <a:bodyPr>
            <a:noAutofit/>
          </a:bodyPr>
          <a:lstStyle/>
          <a:p>
            <a:r>
              <a:rPr lang="ru-RU" sz="2800" b="1" dirty="0"/>
              <a:t>*   </a:t>
            </a:r>
            <a:r>
              <a:rPr lang="ru-RU" sz="3200" b="1" u="sng" dirty="0" smtClean="0"/>
              <a:t>48 </a:t>
            </a:r>
            <a:r>
              <a:rPr lang="ru-RU" sz="3200" b="1" u="sng" dirty="0"/>
              <a:t>юридических лиц </a:t>
            </a:r>
            <a:r>
              <a:rPr lang="ru-RU" sz="2800" b="1" i="1" dirty="0"/>
              <a:t>(в т.ч. </a:t>
            </a:r>
            <a:r>
              <a:rPr lang="ru-RU" sz="2800" b="1" i="1" dirty="0" smtClean="0"/>
              <a:t>2 </a:t>
            </a:r>
            <a:r>
              <a:rPr lang="ru-RU" sz="2800" b="1" i="1" dirty="0"/>
              <a:t>муниципальных </a:t>
            </a:r>
            <a:r>
              <a:rPr lang="ru-RU" sz="2800" b="1" i="1" dirty="0" smtClean="0"/>
              <a:t>предприятия, 1 общество с ограниченной ответственностью </a:t>
            </a:r>
            <a:r>
              <a:rPr lang="ru-RU" sz="2800" b="1" i="1" dirty="0"/>
              <a:t>и </a:t>
            </a:r>
            <a:r>
              <a:rPr lang="ru-RU" sz="2800" b="1" i="1" dirty="0" smtClean="0"/>
              <a:t>45 </a:t>
            </a:r>
            <a:r>
              <a:rPr lang="ru-RU" sz="2800" b="1" i="1" dirty="0"/>
              <a:t>бюджетных учреждений);</a:t>
            </a:r>
          </a:p>
          <a:p>
            <a:r>
              <a:rPr lang="ru-RU" sz="2800" b="1" i="1" dirty="0"/>
              <a:t>*   </a:t>
            </a:r>
            <a:r>
              <a:rPr lang="ru-RU" sz="3200" b="1" u="sng" dirty="0" smtClean="0"/>
              <a:t>1811 объектов </a:t>
            </a:r>
            <a:r>
              <a:rPr lang="ru-RU" sz="3200" b="1" u="sng" dirty="0"/>
              <a:t>недвижимости </a:t>
            </a:r>
            <a:r>
              <a:rPr lang="ru-RU" sz="2800" b="1" i="1" dirty="0"/>
              <a:t>( в т.ч. </a:t>
            </a:r>
            <a:r>
              <a:rPr lang="ru-RU" sz="2800" b="1" i="1" dirty="0" smtClean="0"/>
              <a:t>1243 земельных участка,  370 </a:t>
            </a:r>
            <a:r>
              <a:rPr lang="ru-RU" sz="2800" b="1" i="1" dirty="0"/>
              <a:t>жилых помещений, </a:t>
            </a:r>
            <a:r>
              <a:rPr lang="ru-RU" sz="2800" b="1" i="1" dirty="0" smtClean="0"/>
              <a:t>145 </a:t>
            </a:r>
            <a:r>
              <a:rPr lang="ru-RU" sz="2800" b="1" i="1" dirty="0"/>
              <a:t>нежилых, </a:t>
            </a:r>
            <a:r>
              <a:rPr lang="ru-RU" sz="2800" b="1" i="1" dirty="0" smtClean="0"/>
              <a:t>53 сооружения);</a:t>
            </a:r>
            <a:endParaRPr lang="ru-RU" sz="2800" b="1" i="1" dirty="0"/>
          </a:p>
          <a:p>
            <a:r>
              <a:rPr lang="ru-RU" sz="2800" b="1" i="1" dirty="0"/>
              <a:t>*   </a:t>
            </a:r>
            <a:r>
              <a:rPr lang="ru-RU" sz="3200" b="1" i="1" u="sng" dirty="0" smtClean="0"/>
              <a:t>203</a:t>
            </a:r>
            <a:r>
              <a:rPr lang="ru-RU" sz="3200" b="1" u="sng" dirty="0" smtClean="0"/>
              <a:t> объекта </a:t>
            </a:r>
            <a:r>
              <a:rPr lang="ru-RU" sz="3200" b="1" u="sng" dirty="0"/>
              <a:t>движимого имущества</a:t>
            </a:r>
          </a:p>
        </p:txBody>
      </p:sp>
    </p:spTree>
    <p:extLst>
      <p:ext uri="{BB962C8B-B14F-4D97-AF65-F5344CB8AC3E}">
        <p14:creationId xmlns:p14="http://schemas.microsoft.com/office/powerpoint/2010/main" xmlns="" val="4114231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7AC98B-8082-637C-D712-54D53D7C9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8554" y="334601"/>
            <a:ext cx="9008198" cy="52899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bg2">
                    <a:lumMod val="75000"/>
                  </a:schemeClr>
                </a:solidFill>
              </a:rPr>
              <a:t>Договоры аренды земельных участков -  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867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xmlns="" id="{06197FE8-2FD0-4960-0923-B176C65317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2098306"/>
            <a:ext cx="4532681" cy="2300439"/>
          </a:xfrm>
        </p:spPr>
        <p:txBody>
          <a:bodyPr/>
          <a:lstStyle/>
          <a:p>
            <a:r>
              <a:rPr lang="ru-RU" b="1" dirty="0"/>
              <a:t>*ЛПХ и ИЖС – </a:t>
            </a:r>
            <a:r>
              <a:rPr lang="ru-RU" b="1" dirty="0" smtClean="0"/>
              <a:t>539 </a:t>
            </a:r>
            <a:r>
              <a:rPr lang="ru-RU" b="1" dirty="0"/>
              <a:t>договоров</a:t>
            </a:r>
            <a:r>
              <a:rPr lang="ru-RU" dirty="0"/>
              <a:t> (</a:t>
            </a:r>
            <a:r>
              <a:rPr lang="ru-RU" dirty="0" smtClean="0"/>
              <a:t>62 </a:t>
            </a:r>
            <a:r>
              <a:rPr lang="ru-RU" dirty="0"/>
              <a:t>га)</a:t>
            </a:r>
          </a:p>
          <a:p>
            <a:r>
              <a:rPr lang="ru-RU" b="1" dirty="0"/>
              <a:t>*</a:t>
            </a:r>
            <a:r>
              <a:rPr lang="ru-RU" b="1" dirty="0" err="1"/>
              <a:t>сельхозиспользование</a:t>
            </a:r>
            <a:r>
              <a:rPr lang="ru-RU" b="1" dirty="0"/>
              <a:t> – </a:t>
            </a:r>
            <a:r>
              <a:rPr lang="ru-RU" b="1" dirty="0" smtClean="0"/>
              <a:t>226 </a:t>
            </a:r>
            <a:r>
              <a:rPr lang="ru-RU" b="1" dirty="0"/>
              <a:t>договоров </a:t>
            </a:r>
            <a:r>
              <a:rPr lang="ru-RU" dirty="0" smtClean="0"/>
              <a:t>(10548 </a:t>
            </a:r>
            <a:r>
              <a:rPr lang="ru-RU" dirty="0"/>
              <a:t>га)</a:t>
            </a:r>
          </a:p>
          <a:p>
            <a:r>
              <a:rPr lang="ru-RU" b="1" dirty="0"/>
              <a:t>*прочие – </a:t>
            </a:r>
            <a:r>
              <a:rPr lang="ru-RU" b="1" dirty="0" smtClean="0"/>
              <a:t>102 договора </a:t>
            </a:r>
            <a:r>
              <a:rPr lang="ru-RU" dirty="0" smtClean="0"/>
              <a:t>(126 </a:t>
            </a:r>
            <a:r>
              <a:rPr lang="ru-RU" dirty="0"/>
              <a:t>га)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936A8C53-1C9E-4D3E-9A9A-ACEF7E63FB7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4C9F86D3-3F05-C1B2-6D15-88A3DB28DA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184693701"/>
              </p:ext>
            </p:extLst>
          </p:nvPr>
        </p:nvGraphicFramePr>
        <p:xfrm>
          <a:off x="5149971" y="1386324"/>
          <a:ext cx="6357818" cy="5325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890751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AA6A8889-D788-7850-1093-D8A5F2CF6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269508"/>
            <a:ext cx="10760226" cy="57248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chemeClr val="bg2">
                    <a:lumMod val="75000"/>
                  </a:schemeClr>
                </a:solidFill>
              </a:rPr>
              <a:t>* </a:t>
            </a: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</a:rPr>
              <a:t>9 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</a:rPr>
              <a:t>договоров аренды муниципального имущества</a:t>
            </a:r>
            <a:br>
              <a:rPr lang="ru-RU" sz="3200" b="1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</a:rPr>
              <a:t>*21 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</a:rPr>
              <a:t>Договоров безвозмездного пользования</a:t>
            </a:r>
            <a:br>
              <a:rPr lang="ru-RU" sz="3200" b="1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</a:rPr>
              <a:t>*15 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</a:rPr>
              <a:t>договоров коммерческого найма</a:t>
            </a:r>
            <a:br>
              <a:rPr lang="ru-RU" sz="3200" b="1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3200" b="1" dirty="0">
                <a:solidFill>
                  <a:schemeClr val="bg2">
                    <a:lumMod val="75000"/>
                  </a:schemeClr>
                </a:solidFill>
              </a:rPr>
              <a:t>*</a:t>
            </a: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</a:rPr>
              <a:t>59 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</a:rPr>
              <a:t>договоров оперативного управления</a:t>
            </a:r>
            <a:br>
              <a:rPr lang="ru-RU" sz="3200" b="1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3200" b="1" smtClean="0">
                <a:solidFill>
                  <a:schemeClr val="bg2">
                    <a:lumMod val="75000"/>
                  </a:schemeClr>
                </a:solidFill>
              </a:rPr>
              <a:t>* </a:t>
            </a:r>
            <a:r>
              <a:rPr lang="ru-RU" sz="3200" b="1" smtClean="0">
                <a:solidFill>
                  <a:schemeClr val="bg2">
                    <a:lumMod val="75000"/>
                  </a:schemeClr>
                </a:solidFill>
              </a:rPr>
              <a:t>8 договоров 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</a:rPr>
              <a:t>хозяйственного ведения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530648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CA7C0B-047C-E809-9801-3868FDF91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2873" y="377346"/>
            <a:ext cx="8534400" cy="81618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2">
                    <a:lumMod val="75000"/>
                  </a:schemeClr>
                </a:solidFill>
              </a:rPr>
              <a:t>Передача в собственность за плату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80FE9C65-61EB-6CFC-0513-19B4EAC7CA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600992783"/>
              </p:ext>
            </p:extLst>
          </p:nvPr>
        </p:nvGraphicFramePr>
        <p:xfrm>
          <a:off x="2444817" y="1463041"/>
          <a:ext cx="7748338" cy="4331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806456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CA7C0B-047C-E809-9801-3868FDF91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2873" y="377346"/>
            <a:ext cx="8534400" cy="8161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bg2">
                    <a:lumMod val="75000"/>
                  </a:schemeClr>
                </a:solidFill>
              </a:rPr>
              <a:t>Передача в собственность бесплатно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80FE9C65-61EB-6CFC-0513-19B4EAC7CA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711758976"/>
              </p:ext>
            </p:extLst>
          </p:nvPr>
        </p:nvGraphicFramePr>
        <p:xfrm>
          <a:off x="2522455" y="1575185"/>
          <a:ext cx="7748338" cy="4417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888020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C1ADF1F1-B1EC-4C52-A2EC-B78E402CB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0797" y="523200"/>
            <a:ext cx="8534401" cy="986857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План приватизации на 2025 год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5478F3D-F0D6-14B3-775B-368FF099B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5290" y="1637004"/>
            <a:ext cx="9541424" cy="1498600"/>
          </a:xfrm>
        </p:spPr>
        <p:txBody>
          <a:bodyPr>
            <a:noAutofit/>
          </a:bodyPr>
          <a:lstStyle/>
          <a:p>
            <a:r>
              <a:rPr lang="ru-RU" sz="2800" b="1" dirty="0"/>
              <a:t>* </a:t>
            </a:r>
            <a:r>
              <a:rPr lang="ru-RU" sz="2800" b="1" dirty="0" smtClean="0"/>
              <a:t>Комплекс зданий на едином земельном участке: </a:t>
            </a:r>
            <a:r>
              <a:rPr lang="ru-RU" sz="2800" b="1" dirty="0" err="1" smtClean="0"/>
              <a:t>р.п.Шаранга</a:t>
            </a:r>
            <a:r>
              <a:rPr lang="ru-RU" sz="2800" b="1" dirty="0" smtClean="0"/>
              <a:t> ул.Советская 77 </a:t>
            </a:r>
            <a:endParaRPr lang="ru-RU" sz="2800" b="1" dirty="0"/>
          </a:p>
          <a:p>
            <a:pPr>
              <a:buFont typeface="Arial" charset="0"/>
              <a:buChar char="•"/>
            </a:pPr>
            <a:r>
              <a:rPr lang="ru-RU" sz="2800" b="1" dirty="0" smtClean="0"/>
              <a:t>Комплекс зданий на едином земельном участке: </a:t>
            </a:r>
            <a:r>
              <a:rPr lang="ru-RU" sz="2800" b="1" dirty="0" err="1" smtClean="0"/>
              <a:t>р.п.Шаранга</a:t>
            </a:r>
            <a:r>
              <a:rPr lang="ru-RU" sz="2800" b="1" dirty="0" smtClean="0"/>
              <a:t> ул.Горького 16</a:t>
            </a:r>
          </a:p>
          <a:p>
            <a:pPr>
              <a:buFont typeface="Arial" charset="0"/>
              <a:buChar char="•"/>
            </a:pPr>
            <a:r>
              <a:rPr lang="ru-RU" sz="2800" b="1" dirty="0" smtClean="0"/>
              <a:t>* Автомобиль  ИЖ 27175-40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3613185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09556D-47FD-1C88-14BC-1F91138E4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4046" y="281093"/>
            <a:ext cx="8910604" cy="941316"/>
          </a:xfrm>
        </p:spPr>
        <p:txBody>
          <a:bodyPr/>
          <a:lstStyle/>
          <a:p>
            <a:r>
              <a:rPr lang="ru-RU" b="1" dirty="0">
                <a:solidFill>
                  <a:schemeClr val="bg2">
                    <a:lumMod val="75000"/>
                  </a:schemeClr>
                </a:solidFill>
              </a:rPr>
              <a:t>Поступление доходов в бюджет</a:t>
            </a: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xmlns="" id="{08B86C90-1161-C7A7-C5AD-B0083D618A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888215908"/>
              </p:ext>
            </p:extLst>
          </p:nvPr>
        </p:nvGraphicFramePr>
        <p:xfrm>
          <a:off x="228969" y="1125694"/>
          <a:ext cx="10096901" cy="4915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83985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xmlns="" id="{CD5E8177-D5DB-12DE-CDAE-98D181768A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042068132"/>
              </p:ext>
            </p:extLst>
          </p:nvPr>
        </p:nvGraphicFramePr>
        <p:xfrm>
          <a:off x="2031999" y="288758"/>
          <a:ext cx="8921549" cy="60446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557357680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420</TotalTime>
  <Words>176</Words>
  <Application>Microsoft Office PowerPoint</Application>
  <PresentationFormat>Произвольный</PresentationFormat>
  <Paragraphs>37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Сектор</vt:lpstr>
      <vt:lpstr>ОТЧЁТ О РАБОТЕ  ОТДЕЛА ПО УПРАВЛЕНИЮ МУНИЦИПАЛЬНЫМ ИМУЩЕСТВОМ  ЗА 2025 ГОД</vt:lpstr>
      <vt:lpstr>Реестр муниципального  имущества:</vt:lpstr>
      <vt:lpstr>Договоры аренды земельных участков -  867</vt:lpstr>
      <vt:lpstr>* 9 договоров аренды муниципального имущества *21 Договоров безвозмездного пользования *15 договоров коммерческого найма *59 договоров оперативного управления * 8 договоров хозяйственного ведения</vt:lpstr>
      <vt:lpstr>Передача в собственность за плату</vt:lpstr>
      <vt:lpstr>Передача в собственность бесплатно</vt:lpstr>
      <vt:lpstr>План приватизации на 2025 год</vt:lpstr>
      <vt:lpstr>Поступление доходов в бюджет</vt:lpstr>
      <vt:lpstr>Слайд 9</vt:lpstr>
      <vt:lpstr> </vt:lpstr>
      <vt:lpstr>Информационная система учета земельно-имущественного комплекса  муниципальных образований НО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ОТЧЁТ О РАБОТЕ  ОТДЕЛА ПО УПРАВЛЕНИЮ МУНИЦИПАЛЬНЫМ ИМУЩЕСТВОМ  ЗА 2023 ГОД</dc:title>
  <dc:creator>OUMI-KuzminyhEG</dc:creator>
  <cp:lastModifiedBy>OUMI-KuzminyhEG</cp:lastModifiedBy>
  <cp:revision>39</cp:revision>
  <dcterms:created xsi:type="dcterms:W3CDTF">2024-02-13T06:28:14Z</dcterms:created>
  <dcterms:modified xsi:type="dcterms:W3CDTF">2026-02-03T07:35:10Z</dcterms:modified>
</cp:coreProperties>
</file>